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3" r:id="rId3"/>
    <p:sldId id="287" r:id="rId4"/>
    <p:sldId id="286" r:id="rId5"/>
    <p:sldId id="270" r:id="rId6"/>
    <p:sldId id="258" r:id="rId7"/>
    <p:sldId id="277" r:id="rId8"/>
    <p:sldId id="278" r:id="rId9"/>
    <p:sldId id="265" r:id="rId10"/>
    <p:sldId id="281" r:id="rId11"/>
    <p:sldId id="264" r:id="rId12"/>
    <p:sldId id="288" r:id="rId13"/>
    <p:sldId id="285" r:id="rId14"/>
    <p:sldId id="259" r:id="rId15"/>
    <p:sldId id="284" r:id="rId16"/>
    <p:sldId id="274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774"/>
    <a:srgbClr val="009597"/>
    <a:srgbClr val="018284"/>
    <a:srgbClr val="005A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73"/>
    <p:restoredTop sz="78470"/>
  </p:normalViewPr>
  <p:slideViewPr>
    <p:cSldViewPr snapToGrid="0" snapToObjects="1">
      <p:cViewPr varScale="1">
        <p:scale>
          <a:sx n="74" d="100"/>
          <a:sy n="74" d="100"/>
        </p:scale>
        <p:origin x="159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B2D738-ED68-FB4B-93EA-0B78D25E9FD2}" type="datetimeFigureOut">
              <a:rPr lang="en-US" smtClean="0"/>
              <a:t>12/1/19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E1E3FE-02A7-5648-8484-691F19656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092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E1E3FE-02A7-5648-8484-691F196562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576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E1E3FE-02A7-5648-8484-691F196562E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834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E1E3FE-02A7-5648-8484-691F196562E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5923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E1E3FE-02A7-5648-8484-691F196562E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5466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E1E3FE-02A7-5648-8484-691F196562E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307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E1E3FE-02A7-5648-8484-691F196562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051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E1E3FE-02A7-5648-8484-691F196562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171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E1E3FE-02A7-5648-8484-691F196562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726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E1E3FE-02A7-5648-8484-691F196562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27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E1E3FE-02A7-5648-8484-691F196562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355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E1E3FE-02A7-5648-8484-691F196562E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475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E1E3FE-02A7-5648-8484-691F196562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19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E1E3FE-02A7-5648-8484-691F196562E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727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60DA9-542D-8247-B97B-E7D5D60B99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4B1E3-FEE8-1044-B551-F2A76B2B2B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484D9-88E0-624E-B728-1286822A64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0A8C72-460B-A345-96F9-6FD20064AE5B}" type="datetime1">
              <a:rPr lang="en-AU" smtClean="0"/>
              <a:t>1/12/19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00BCD-E790-E346-A3B1-CC88671B6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WOMBAT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BC90D-A4C4-F94C-9E66-4E76212CE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8088DD-0AE6-E24E-891A-A41F1DEF4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72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1C04A-BD37-F845-A711-B016B5B9D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EB5165-C8D0-F040-9F9B-7FBAD840C9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FBCC1-5A36-F549-85B5-E461A2129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1C26754-505C-C84C-8701-FB939DF5594A}" type="datetime1">
              <a:rPr lang="en-AU" smtClean="0"/>
              <a:t>1/12/19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E66AF-61C3-D44F-9765-636478532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WOMBAT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51442-0178-7E4A-897C-ADC82E0E1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8088DD-0AE6-E24E-891A-A41F1DEF4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24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2D61B9-B63F-CA43-81F9-A54829FF1B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3B8466-D72F-5D41-A65E-A135DA84A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F5351-F72B-5240-AAA6-6DFFF14262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5037A8-A670-0E46-AF45-BA89738B94F6}" type="datetime1">
              <a:rPr lang="en-AU" smtClean="0"/>
              <a:t>1/12/19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1AF66-103D-F243-817E-0F08D4BF8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WOMBAT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09E99-FB75-F147-8F4B-B4DA16507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8088DD-0AE6-E24E-891A-A41F1DEF4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683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043E7-49F5-0B47-AD6E-DECC137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90689"/>
          </a:xfrm>
          <a:noFill/>
        </p:spPr>
        <p:txBody>
          <a:bodyPr lIns="684000"/>
          <a:lstStyle>
            <a:lvl1pPr>
              <a:defRPr>
                <a:solidFill>
                  <a:srgbClr val="006774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8981D-6214-EA4D-9796-FD6F32F4D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5940F-A219-754C-873D-170403AADC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" y="6356350"/>
            <a:ext cx="4141693" cy="501650"/>
          </a:xfrm>
          <a:prstGeom prst="rect">
            <a:avLst/>
          </a:prstGeom>
          <a:solidFill>
            <a:srgbClr val="006774"/>
          </a:solidFill>
        </p:spPr>
        <p:txBody>
          <a:bodyPr lIns="3960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AU" dirty="0"/>
              <a:t>28/11/2019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DD50B-52ED-0843-BBAD-321E5BA6C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1694" y="6356350"/>
            <a:ext cx="3908613" cy="501650"/>
          </a:xfrm>
          <a:prstGeom prst="rect">
            <a:avLst/>
          </a:prstGeom>
          <a:solidFill>
            <a:srgbClr val="006774"/>
          </a:solidFill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WOMBAT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6F466-957A-6749-841B-AC311EC50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50307" y="6356350"/>
            <a:ext cx="4141693" cy="501650"/>
          </a:xfrm>
          <a:prstGeom prst="rect">
            <a:avLst/>
          </a:prstGeom>
          <a:solidFill>
            <a:srgbClr val="006774"/>
          </a:solidFill>
        </p:spPr>
        <p:txBody>
          <a:bodyPr rIns="936000"/>
          <a:lstStyle/>
          <a:p>
            <a:fld id="{4E8088DD-0AE6-E24E-891A-A41F1DEF4E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987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067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BB275-EFDD-D749-A659-46612876E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5891E-0CA7-0247-BCFB-F6035F267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89893-2FD7-FD43-97EB-66349917A9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28/11/2019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14CB6-29FB-E542-B918-05F805E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WOMBAT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7B11B-C38B-D54C-A8AE-652E3589B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8088DD-0AE6-E24E-891A-A41F1DEF4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766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F6426-BA57-484E-86C9-583A2269F0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46AF78-E730-DC43-BD54-A32C4FDD4A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4F3220B2-DED4-784F-9093-17C4883D9C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" y="6356350"/>
            <a:ext cx="4141693" cy="501650"/>
          </a:xfrm>
          <a:prstGeom prst="rect">
            <a:avLst/>
          </a:prstGeom>
          <a:solidFill>
            <a:srgbClr val="006774"/>
          </a:solidFill>
        </p:spPr>
        <p:txBody>
          <a:bodyPr lIns="3960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AU" dirty="0"/>
              <a:t>28/11/2019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17BC4C2-9E8B-BF47-B407-DAE42A0DF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1694" y="6356350"/>
            <a:ext cx="3908613" cy="501650"/>
          </a:xfrm>
          <a:prstGeom prst="rect">
            <a:avLst/>
          </a:prstGeom>
          <a:solidFill>
            <a:srgbClr val="006774"/>
          </a:solidFill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WOMBAT 2019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256E352-69B3-3D49-B8DC-36BF85DE5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50307" y="6356350"/>
            <a:ext cx="4141693" cy="501650"/>
          </a:xfrm>
          <a:prstGeom prst="rect">
            <a:avLst/>
          </a:prstGeom>
          <a:solidFill>
            <a:srgbClr val="006774"/>
          </a:solidFill>
        </p:spPr>
        <p:txBody>
          <a:bodyPr rIns="936000"/>
          <a:lstStyle/>
          <a:p>
            <a:fld id="{4E8088DD-0AE6-E24E-891A-A41F1DEF4E9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019C8A0-8BA9-7245-BBB9-5838F60B6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90689"/>
          </a:xfrm>
          <a:solidFill>
            <a:srgbClr val="006773"/>
          </a:solidFill>
        </p:spPr>
        <p:txBody>
          <a:bodyPr lIns="6840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737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749311-0FC2-E547-8544-36C3F8583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E7FB8B-6454-0C4A-B09E-F3EBCBAE46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A98846-B167-B24B-9FD4-7906F3FB3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B11A8E-CE36-0146-B166-CA9570C44E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1426A0F-D868-DD43-9F27-71C0EBD730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" y="6356350"/>
            <a:ext cx="4141693" cy="501650"/>
          </a:xfrm>
          <a:prstGeom prst="rect">
            <a:avLst/>
          </a:prstGeom>
          <a:solidFill>
            <a:srgbClr val="006774"/>
          </a:solidFill>
        </p:spPr>
        <p:txBody>
          <a:bodyPr lIns="3960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AU" dirty="0"/>
              <a:t>28/11/2019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6DE38AC-C6DF-5B49-9D3D-CA8E7D3B7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1694" y="6356350"/>
            <a:ext cx="3908613" cy="501650"/>
          </a:xfrm>
          <a:prstGeom prst="rect">
            <a:avLst/>
          </a:prstGeom>
          <a:solidFill>
            <a:srgbClr val="006774"/>
          </a:solidFill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WOMBAT 2019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6604002-F6AE-7C4B-B614-3EBD0F652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50307" y="6356350"/>
            <a:ext cx="4141693" cy="501650"/>
          </a:xfrm>
          <a:prstGeom prst="rect">
            <a:avLst/>
          </a:prstGeom>
          <a:solidFill>
            <a:srgbClr val="006774"/>
          </a:solidFill>
        </p:spPr>
        <p:txBody>
          <a:bodyPr rIns="936000"/>
          <a:lstStyle/>
          <a:p>
            <a:fld id="{4E8088DD-0AE6-E24E-891A-A41F1DEF4E9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FECDEB8-E3F9-7544-A3ED-7E4BE685B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90689"/>
          </a:xfrm>
          <a:solidFill>
            <a:srgbClr val="006773"/>
          </a:solidFill>
        </p:spPr>
        <p:txBody>
          <a:bodyPr lIns="6840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72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8D3529D9-5BC7-A047-9172-EF4533BFD2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" y="6356350"/>
            <a:ext cx="4141693" cy="501650"/>
          </a:xfrm>
          <a:prstGeom prst="rect">
            <a:avLst/>
          </a:prstGeom>
          <a:solidFill>
            <a:srgbClr val="006774"/>
          </a:solidFill>
        </p:spPr>
        <p:txBody>
          <a:bodyPr lIns="3960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AU" dirty="0"/>
              <a:t>28/11/2019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84C5FCC-29B4-2840-A2D7-9ED520609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1694" y="6356350"/>
            <a:ext cx="3908613" cy="501650"/>
          </a:xfrm>
          <a:prstGeom prst="rect">
            <a:avLst/>
          </a:prstGeom>
          <a:solidFill>
            <a:srgbClr val="006774"/>
          </a:solidFill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WOMBAT 2019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6F5FCE6-208B-ED4B-A189-663C53D20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50307" y="6356350"/>
            <a:ext cx="4141693" cy="501650"/>
          </a:xfrm>
          <a:prstGeom prst="rect">
            <a:avLst/>
          </a:prstGeom>
          <a:solidFill>
            <a:srgbClr val="006774"/>
          </a:solidFill>
        </p:spPr>
        <p:txBody>
          <a:bodyPr rIns="936000"/>
          <a:lstStyle/>
          <a:p>
            <a:fld id="{4E8088DD-0AE6-E24E-891A-A41F1DEF4E9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FA443A1-D39B-4A4A-B0A3-5B6336C8E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90689"/>
          </a:xfrm>
          <a:solidFill>
            <a:srgbClr val="006773"/>
          </a:solidFill>
        </p:spPr>
        <p:txBody>
          <a:bodyPr lIns="6840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957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EF3DAF9-B418-A14D-A5D3-B39E31C944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" y="6356350"/>
            <a:ext cx="4141693" cy="501650"/>
          </a:xfrm>
          <a:prstGeom prst="rect">
            <a:avLst/>
          </a:prstGeom>
          <a:solidFill>
            <a:srgbClr val="006774"/>
          </a:solidFill>
        </p:spPr>
        <p:txBody>
          <a:bodyPr lIns="3960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AU" dirty="0"/>
              <a:t>28/11/2019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F18EA34-5D95-0942-BAC3-A2E8045E0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1694" y="6356350"/>
            <a:ext cx="3908613" cy="501650"/>
          </a:xfrm>
          <a:prstGeom prst="rect">
            <a:avLst/>
          </a:prstGeom>
          <a:solidFill>
            <a:srgbClr val="006774"/>
          </a:solidFill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WOMBAT 2019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6A42A7A-2038-F843-9E1D-8D58B483A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50307" y="6356350"/>
            <a:ext cx="4141693" cy="501650"/>
          </a:xfrm>
          <a:prstGeom prst="rect">
            <a:avLst/>
          </a:prstGeom>
          <a:solidFill>
            <a:srgbClr val="006774"/>
          </a:solidFill>
        </p:spPr>
        <p:txBody>
          <a:bodyPr rIns="936000"/>
          <a:lstStyle/>
          <a:p>
            <a:fld id="{4E8088DD-0AE6-E24E-891A-A41F1DEF4E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12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AB18C-D9E8-154E-A34C-5DDA599DF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D26B8-BAF8-5B4B-9DC3-6A65C81E2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02F50B-F2AF-5740-81DA-09A6CB5C2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4740E-9A97-0943-9179-D0AD69E0E5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F87047-D0C3-0348-83FE-EE626A1F848F}" type="datetime1">
              <a:rPr lang="en-AU" smtClean="0"/>
              <a:t>1/12/19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7578AB-28EA-9C48-99DC-BD60C66C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WOMBAT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CF2631-2EAD-2F46-9F5B-0F1897285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8088DD-0AE6-E24E-891A-A41F1DEF4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634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778D0-9CA5-744C-900F-743234039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A0BE71-B18D-324F-A27F-9D4E31DB84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798D0E-B9DA-9C48-92C8-822965C153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28CA7D-5DE6-CB40-AE04-84F553A82B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25D38D-A09F-744C-A351-C234D8ECCCDB}" type="datetime1">
              <a:rPr lang="en-AU" smtClean="0"/>
              <a:t>1/12/19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FEE2D0-3B57-C84A-8346-4B3CA121A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WOMBAT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F6E1C1-B780-204D-982F-BFE7387C0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8088DD-0AE6-E24E-891A-A41F1DEF4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94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26128F-53CC-7D45-935F-B35B7D783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1D1AA7-B0A5-F143-81AD-265B653C5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C6E67-5E00-6145-A379-94E6F58283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A683E-4075-174E-A93E-843F7B02D4CD}" type="datetime1">
              <a:rPr lang="en-AU" smtClean="0"/>
              <a:t>1/12/19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428B2-1D0F-2A4D-8BDD-4E924DBF17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WOMBAT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2CF954-681B-C74E-8B5E-50F1F9F73E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8088DD-0AE6-E24E-891A-A41F1DEF4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7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eda.com.au/CEDA/media/General/Publication/PDFs/TemporaryMigrationAppendix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hannel4.com/news/series-3-episode-27-esther-duflo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doi.org/10.1177/0019793917692945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oi.org/10.3368/jhr.54.2.0217.8561R1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7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4D60C-79D9-8946-88CB-324614C36F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Migration and its discontents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FE7C84-4030-FF49-89C8-25BC77C3E6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WOMBAT Conference</a:t>
            </a:r>
          </a:p>
          <a:p>
            <a:r>
              <a:rPr lang="en-US" dirty="0">
                <a:solidFill>
                  <a:schemeClr val="bg2"/>
                </a:solidFill>
              </a:rPr>
              <a:t>28 November 2019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EEA31-3E69-6240-84B4-8F8B7270F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9335" y="5446059"/>
            <a:ext cx="2798911" cy="11424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60D99B-8A07-B742-9504-8DA479DAFA90}"/>
              </a:ext>
            </a:extLst>
          </p:cNvPr>
          <p:cNvSpPr/>
          <p:nvPr/>
        </p:nvSpPr>
        <p:spPr>
          <a:xfrm>
            <a:off x="1524000" y="479613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2400" dirty="0">
              <a:solidFill>
                <a:schemeClr val="bg2"/>
              </a:solidFill>
            </a:endParaRPr>
          </a:p>
          <a:p>
            <a:r>
              <a:rPr lang="en-US" sz="2400" dirty="0">
                <a:solidFill>
                  <a:schemeClr val="bg2"/>
                </a:solidFill>
              </a:rPr>
              <a:t>Gabriela D’Souza</a:t>
            </a:r>
          </a:p>
          <a:p>
            <a:r>
              <a:rPr lang="en-US" sz="2400" dirty="0">
                <a:solidFill>
                  <a:schemeClr val="bg2"/>
                </a:solidFill>
              </a:rPr>
              <a:t>Senior Economist, CEDA</a:t>
            </a:r>
          </a:p>
        </p:txBody>
      </p:sp>
    </p:spTree>
    <p:extLst>
      <p:ext uri="{BB962C8B-B14F-4D97-AF65-F5344CB8AC3E}">
        <p14:creationId xmlns:p14="http://schemas.microsoft.com/office/powerpoint/2010/main" val="1090307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30BFC-9E8F-554D-9CBF-31CEA3428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49B346-09BE-A34A-8F3A-D9303ED7E0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Skill-share instruments (</a:t>
                </a:r>
                <a:r>
                  <a:rPr lang="en-US" sz="2400" dirty="0" err="1"/>
                  <a:t>Borjas</a:t>
                </a:r>
                <a:r>
                  <a:rPr lang="en-US" sz="2400" dirty="0"/>
                  <a:t> 2003; </a:t>
                </a:r>
                <a:r>
                  <a:rPr lang="en-US" sz="2400" dirty="0" err="1"/>
                  <a:t>Deutscher</a:t>
                </a:r>
                <a:r>
                  <a:rPr lang="en-US" sz="2400" dirty="0"/>
                  <a:t> et al 2015</a:t>
                </a:r>
                <a:r>
                  <a:rPr lang="en-US" dirty="0"/>
                  <a:t>)</a:t>
                </a:r>
              </a:p>
              <a:p>
                <a:r>
                  <a:rPr lang="en-AU" dirty="0"/>
                  <a:t>Group labour force into education level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AU" dirty="0"/>
                  <a:t>) and experience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 dirty="0"/>
                  <a:t>),</a:t>
                </a:r>
              </a:p>
              <a:p>
                <a:r>
                  <a:rPr lang="en-AU" dirty="0"/>
                  <a:t>Outcome variables: wages, unemployment rate and participation rate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𝑖𝑗𝑡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𝑖𝑗𝑡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 ×</m:t>
                        </m:r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× 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)+ 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𝑖𝑗𝑡</m:t>
                        </m:r>
                      </m:sub>
                    </m:sSub>
                  </m:oMath>
                </a14:m>
                <a:endParaRPr lang="en-AU" dirty="0"/>
              </a:p>
              <a:p>
                <a:r>
                  <a:rPr lang="en-A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𝑖𝑗𝑡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AU" dirty="0"/>
                  <a:t> the proportion of migrants</a:t>
                </a:r>
                <a:endParaRPr lang="en-AU" b="0" dirty="0"/>
              </a:p>
              <a:p>
                <a:r>
                  <a:rPr lang="en-US" dirty="0"/>
                  <a:t>Recent waves of migrants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49B346-09BE-A34A-8F3A-D9303ED7E0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86" t="-2632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0057E-CC80-0040-9739-3D9505E28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dirty="0"/>
              <a:t>28/11/2019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274C8-708B-5E47-9777-AAE9277AA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WOMBAT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26019-BDCC-4E4D-9DDC-5453F37DC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088DD-0AE6-E24E-891A-A41F1DEF4E9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67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F50C9-D841-D54F-B096-A859CE14E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between migrant proportion and participation rate of local workers</a:t>
            </a:r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A04F53BF-FE0C-C84B-B3C9-587EB6DDF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1836" y="1825625"/>
            <a:ext cx="10128328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03CE99-38D2-5140-9225-26A4DABD351B}"/>
              </a:ext>
            </a:extLst>
          </p:cNvPr>
          <p:cNvSpPr txBox="1"/>
          <p:nvPr/>
        </p:nvSpPr>
        <p:spPr>
          <a:xfrm>
            <a:off x="1031836" y="6176963"/>
            <a:ext cx="9204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Author’s calculations using ABS Survey of Income and Housing (2003-16)</a:t>
            </a:r>
          </a:p>
        </p:txBody>
      </p:sp>
    </p:spTree>
    <p:extLst>
      <p:ext uri="{BB962C8B-B14F-4D97-AF65-F5344CB8AC3E}">
        <p14:creationId xmlns:p14="http://schemas.microsoft.com/office/powerpoint/2010/main" val="1695762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3F614-C2C8-914C-9126-7359C2A16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Unemployment rate and proportion of migrants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BFD927D-5B3A-7744-81FD-3954C229F5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766" t="6227"/>
          <a:stretch/>
        </p:blipFill>
        <p:spPr>
          <a:xfrm>
            <a:off x="1335918" y="1650348"/>
            <a:ext cx="9069211" cy="4933332"/>
          </a:xfrm>
        </p:spPr>
      </p:pic>
    </p:spTree>
    <p:extLst>
      <p:ext uri="{BB962C8B-B14F-4D97-AF65-F5344CB8AC3E}">
        <p14:creationId xmlns:p14="http://schemas.microsoft.com/office/powerpoint/2010/main" val="2999278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09B8C-04E6-C645-BB45-2AB39E804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" y="0"/>
            <a:ext cx="12192000" cy="1690689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C9E1B-0D41-2244-ADBA-125249524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Increase in proportion of migrants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associated with a increase in annual wages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associated with an increase in </a:t>
            </a:r>
            <a:r>
              <a:rPr lang="en-US" dirty="0" err="1"/>
              <a:t>labour</a:t>
            </a:r>
            <a:r>
              <a:rPr lang="en-US" dirty="0"/>
              <a:t> force participation rate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negatively correlated  with unemployment rates</a:t>
            </a:r>
          </a:p>
          <a:p>
            <a:endParaRPr lang="en-US" dirty="0"/>
          </a:p>
          <a:p>
            <a:r>
              <a:rPr lang="en-US" dirty="0"/>
              <a:t>Full paper available here: </a:t>
            </a:r>
            <a:r>
              <a:rPr lang="en-AU" dirty="0">
                <a:hlinkClick r:id="rId3"/>
              </a:rPr>
              <a:t> </a:t>
            </a:r>
            <a:r>
              <a:rPr lang="en-AU" sz="1800" dirty="0">
                <a:hlinkClick r:id="rId3"/>
              </a:rPr>
              <a:t>https://www.ceda.com.au/CEDA/media/General/Publication/PDFs/TemporaryMigrationAppendix.pdf</a:t>
            </a:r>
            <a:r>
              <a:rPr lang="en-AU" sz="1800" dirty="0"/>
              <a:t>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49649-B194-4B44-A069-95926E97E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dirty="0"/>
              <a:t>28/11/2019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6DCD7-A810-044B-827A-9946650F5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WOMBAT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4EBAB-7974-D741-911A-A2D95DC31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088DD-0AE6-E24E-891A-A41F1DEF4E9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36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68E8A9-9091-E94B-82C4-7B798A1B1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dirty="0"/>
              <a:t>28/11/2019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825920-AE8B-9B4E-B7DA-11F750875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WOMBAT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0AD7A-F781-FA4E-99DD-77771F4B4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088DD-0AE6-E24E-891A-A41F1DEF4E9C}" type="slidenum">
              <a:rPr lang="en-US" smtClean="0"/>
              <a:t>14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D2642AF-6834-9646-88E1-E57384319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560" y="1038178"/>
            <a:ext cx="3477185" cy="435133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9A96D5-528E-D341-8309-8A78C35DEE72}"/>
              </a:ext>
            </a:extLst>
          </p:cNvPr>
          <p:cNvSpPr txBox="1"/>
          <p:nvPr/>
        </p:nvSpPr>
        <p:spPr>
          <a:xfrm>
            <a:off x="1035424" y="1290918"/>
            <a:ext cx="678777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“The effect of low skilled migration on low-skilled wages is zero. Even when you have big waves of migrants, the effects are zero. </a:t>
            </a:r>
          </a:p>
          <a:p>
            <a:endParaRPr lang="en-US" sz="2000" dirty="0"/>
          </a:p>
          <a:p>
            <a:r>
              <a:rPr lang="en-US" sz="2000" dirty="0"/>
              <a:t>And it’s therefore not really a moral argument It’s not “I should be for migration because I’m a good person; despite the fact that it’s going to hurt us”. It should be “look, the economic impacts are going to be rather small”. ”</a:t>
            </a:r>
          </a:p>
          <a:p>
            <a:endParaRPr lang="en-US" sz="2000" dirty="0"/>
          </a:p>
          <a:p>
            <a:endParaRPr lang="en-US" sz="2000" dirty="0"/>
          </a:p>
          <a:p>
            <a:pPr algn="r"/>
            <a:r>
              <a:rPr lang="en-US" sz="2000" i="1" dirty="0"/>
              <a:t>Esther </a:t>
            </a:r>
            <a:r>
              <a:rPr lang="en-US" sz="2000" i="1" dirty="0" err="1"/>
              <a:t>Duflo</a:t>
            </a:r>
            <a:r>
              <a:rPr lang="en-US" sz="2000" i="1" dirty="0"/>
              <a:t> on BBC Ways to change the World</a:t>
            </a:r>
            <a:br>
              <a:rPr lang="en-US" sz="2000" i="1" dirty="0"/>
            </a:br>
            <a:r>
              <a:rPr lang="en-US" sz="2000" i="1" dirty="0"/>
              <a:t>(</a:t>
            </a:r>
            <a:r>
              <a:rPr lang="en-AU" sz="1600" dirty="0">
                <a:hlinkClick r:id="rId4"/>
              </a:rPr>
              <a:t>https://www.channel4.com/news/series-3-episode-27-esther-duflo</a:t>
            </a:r>
            <a:r>
              <a:rPr lang="en-AU" sz="2000" dirty="0"/>
              <a:t>)</a:t>
            </a:r>
            <a:r>
              <a:rPr lang="en-US" sz="20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26791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040DE-DC49-D24C-B2D0-2E4BE925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54E0C-A0DE-EC42-B133-2CAFDF44C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contentious (yet seemingly settled)! Why?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Political economy reasons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Lived experience/ the power of anecdote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Lack of data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Lack of evidence </a:t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6B52D-25B1-944D-B5B8-CCA7B51C8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dirty="0"/>
              <a:t>28/11/2019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AF754-660F-4240-A93F-2036B643E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WOMBAT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96BEE-A9FD-E642-8F1A-DBF3793AE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088DD-0AE6-E24E-891A-A41F1DEF4E9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451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9D61B-C891-684A-B66A-0025F21F9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7" y="416859"/>
            <a:ext cx="12192000" cy="1690689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EB169-883A-9D49-BFB8-8F9042279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AU" dirty="0" err="1"/>
              <a:t>Altonji</a:t>
            </a:r>
            <a:r>
              <a:rPr lang="en-AU" dirty="0"/>
              <a:t>, J. G., &amp; Card, D. (1991). The effects of immigration on the </a:t>
            </a:r>
            <a:r>
              <a:rPr lang="en-AU" dirty="0" err="1"/>
              <a:t>labor</a:t>
            </a:r>
            <a:r>
              <a:rPr lang="en-AU" dirty="0"/>
              <a:t> market outcomes of less-skilled natives. In </a:t>
            </a:r>
            <a:r>
              <a:rPr lang="en-AU" i="1" dirty="0"/>
              <a:t>Immigration, trade, and the </a:t>
            </a:r>
            <a:r>
              <a:rPr lang="en-AU" i="1" dirty="0" err="1"/>
              <a:t>labor</a:t>
            </a:r>
            <a:r>
              <a:rPr lang="en-AU" i="1" dirty="0"/>
              <a:t> market</a:t>
            </a:r>
            <a:r>
              <a:rPr lang="en-AU" dirty="0"/>
              <a:t> (pp. 201-234). University of Chicago Press.</a:t>
            </a:r>
          </a:p>
          <a:p>
            <a:pPr marL="0" indent="0">
              <a:buNone/>
            </a:pPr>
            <a:r>
              <a:rPr lang="en-AU" dirty="0" err="1"/>
              <a:t>Borjas</a:t>
            </a:r>
            <a:r>
              <a:rPr lang="en-AU" dirty="0"/>
              <a:t>, G. J. (2003). The </a:t>
            </a:r>
            <a:r>
              <a:rPr lang="en-AU" dirty="0" err="1"/>
              <a:t>labor</a:t>
            </a:r>
            <a:r>
              <a:rPr lang="en-AU" dirty="0"/>
              <a:t> demand curve is downward sloping: </a:t>
            </a:r>
            <a:r>
              <a:rPr lang="en-AU" dirty="0" err="1"/>
              <a:t>Reexamining</a:t>
            </a:r>
            <a:r>
              <a:rPr lang="en-AU" dirty="0"/>
              <a:t> the impact of immigration on the </a:t>
            </a:r>
            <a:r>
              <a:rPr lang="en-AU" dirty="0" err="1"/>
              <a:t>labor</a:t>
            </a:r>
            <a:r>
              <a:rPr lang="en-AU" dirty="0"/>
              <a:t> market. </a:t>
            </a:r>
            <a:r>
              <a:rPr lang="en-AU" i="1" dirty="0"/>
              <a:t>The quarterly journal of economics</a:t>
            </a:r>
            <a:r>
              <a:rPr lang="en-AU" dirty="0"/>
              <a:t>, </a:t>
            </a:r>
            <a:r>
              <a:rPr lang="en-AU" i="1" dirty="0"/>
              <a:t>118</a:t>
            </a:r>
            <a:r>
              <a:rPr lang="en-AU" dirty="0"/>
              <a:t>(4), 1335-1374.</a:t>
            </a:r>
            <a:endParaRPr lang="en-US" dirty="0"/>
          </a:p>
          <a:p>
            <a:pPr marL="0" indent="0">
              <a:buNone/>
            </a:pPr>
            <a:r>
              <a:rPr lang="en-AU" dirty="0" err="1"/>
              <a:t>Borjas</a:t>
            </a:r>
            <a:r>
              <a:rPr lang="en-AU" dirty="0"/>
              <a:t>, 2017. "</a:t>
            </a:r>
            <a:r>
              <a:rPr lang="en-AU" dirty="0">
                <a:hlinkClick r:id="rId3"/>
              </a:rPr>
              <a:t>The Wage Impact of the : A Reappraisal,</a:t>
            </a:r>
            <a:r>
              <a:rPr lang="en-AU" dirty="0"/>
              <a:t>" ILR Review, vol 70(5), pages 1077-1110.</a:t>
            </a:r>
          </a:p>
          <a:p>
            <a:pPr marL="0" indent="0">
              <a:buNone/>
            </a:pPr>
            <a:r>
              <a:rPr lang="en-AU" dirty="0" err="1"/>
              <a:t>Breunig</a:t>
            </a:r>
            <a:r>
              <a:rPr lang="en-AU" dirty="0"/>
              <a:t>, R., </a:t>
            </a:r>
            <a:r>
              <a:rPr lang="en-AU" dirty="0" err="1"/>
              <a:t>Deutscher</a:t>
            </a:r>
            <a:r>
              <a:rPr lang="en-AU" dirty="0"/>
              <a:t>, N., &amp; To, H. T. (2017). The Relationship between Immigration to Australia and the Labour Market Outcomes of Australian‐Born Workers. </a:t>
            </a:r>
            <a:r>
              <a:rPr lang="en-AU" i="1" dirty="0"/>
              <a:t>Economic Record</a:t>
            </a:r>
            <a:r>
              <a:rPr lang="en-AU" dirty="0"/>
              <a:t>, </a:t>
            </a:r>
            <a:r>
              <a:rPr lang="en-AU" i="1" dirty="0"/>
              <a:t>93</a:t>
            </a:r>
            <a:r>
              <a:rPr lang="en-AU" dirty="0"/>
              <a:t>(301), 255-276.</a:t>
            </a:r>
          </a:p>
          <a:p>
            <a:pPr marL="0" indent="0">
              <a:buNone/>
            </a:pPr>
            <a:r>
              <a:rPr lang="en-AU" dirty="0"/>
              <a:t>Card, D., &amp; Peri, G. (2016). Immigration economics by George J. </a:t>
            </a:r>
            <a:r>
              <a:rPr lang="en-AU" dirty="0" err="1"/>
              <a:t>Borjas</a:t>
            </a:r>
            <a:r>
              <a:rPr lang="en-AU" dirty="0"/>
              <a:t>: a review essay. </a:t>
            </a:r>
            <a:r>
              <a:rPr lang="en-AU" i="1" dirty="0"/>
              <a:t>Journal of Economic Literature</a:t>
            </a:r>
            <a:r>
              <a:rPr lang="en-AU" dirty="0"/>
              <a:t>, </a:t>
            </a:r>
            <a:r>
              <a:rPr lang="en-AU" i="1" dirty="0"/>
              <a:t>54</a:t>
            </a:r>
            <a:r>
              <a:rPr lang="en-AU" dirty="0"/>
              <a:t>(4), 1333-49.</a:t>
            </a:r>
          </a:p>
          <a:p>
            <a:pPr marL="0" indent="0">
              <a:buNone/>
            </a:pPr>
            <a:r>
              <a:rPr lang="en-AU" dirty="0"/>
              <a:t>Card, D. (2001). Immigrant inflows, native outflows, and the local </a:t>
            </a:r>
            <a:r>
              <a:rPr lang="en-AU" dirty="0" err="1"/>
              <a:t>labor</a:t>
            </a:r>
            <a:r>
              <a:rPr lang="en-AU" dirty="0"/>
              <a:t> market impacts of higher immigration. </a:t>
            </a:r>
            <a:r>
              <a:rPr lang="en-AU" i="1" dirty="0"/>
              <a:t>Journal of </a:t>
            </a:r>
            <a:r>
              <a:rPr lang="en-AU" i="1" dirty="0" err="1"/>
              <a:t>Labor</a:t>
            </a:r>
            <a:r>
              <a:rPr lang="en-AU" i="1" dirty="0"/>
              <a:t> Economics</a:t>
            </a:r>
            <a:r>
              <a:rPr lang="en-AU" dirty="0"/>
              <a:t>, </a:t>
            </a:r>
            <a:r>
              <a:rPr lang="en-AU" i="1" dirty="0"/>
              <a:t>19</a:t>
            </a:r>
            <a:r>
              <a:rPr lang="en-AU" dirty="0"/>
              <a:t>(1), 22-64.</a:t>
            </a:r>
            <a:r>
              <a:rPr lang="en-US" dirty="0"/>
              <a:t>Clemens and Hunt</a:t>
            </a:r>
          </a:p>
          <a:p>
            <a:pPr marL="0" indent="0">
              <a:buNone/>
            </a:pPr>
            <a:r>
              <a:rPr lang="en-AU" dirty="0"/>
              <a:t>Clemens, M. A., &amp; Hunt, J. (2019). The </a:t>
            </a:r>
            <a:r>
              <a:rPr lang="en-AU" dirty="0" err="1"/>
              <a:t>labor</a:t>
            </a:r>
            <a:r>
              <a:rPr lang="en-AU" dirty="0"/>
              <a:t> market effects of refugee waves: reconciling conflicting results. </a:t>
            </a:r>
            <a:r>
              <a:rPr lang="en-AU" i="1" dirty="0"/>
              <a:t>ILR Review</a:t>
            </a:r>
            <a:r>
              <a:rPr lang="en-AU" dirty="0"/>
              <a:t>, </a:t>
            </a:r>
            <a:r>
              <a:rPr lang="en-AU" i="1" dirty="0"/>
              <a:t>72</a:t>
            </a:r>
            <a:r>
              <a:rPr lang="en-AU" dirty="0"/>
              <a:t>(4), 818-857. </a:t>
            </a:r>
          </a:p>
          <a:p>
            <a:pPr marL="0" indent="0">
              <a:buNone/>
            </a:pPr>
            <a:r>
              <a:rPr lang="en-AU" dirty="0"/>
              <a:t>Giovanni Peri &amp; Vasil </a:t>
            </a:r>
            <a:r>
              <a:rPr lang="en-AU" dirty="0" err="1"/>
              <a:t>Yasenov</a:t>
            </a:r>
            <a:r>
              <a:rPr lang="en-AU" dirty="0"/>
              <a:t>, 2019. "</a:t>
            </a:r>
            <a:r>
              <a:rPr lang="en-AU" dirty="0">
                <a:hlinkClick r:id="rId4"/>
              </a:rPr>
              <a:t>The Labor Market Effects of a Refugee Wave,</a:t>
            </a:r>
            <a:r>
              <a:rPr lang="en-AU" dirty="0"/>
              <a:t>" Journal of Human Resources, vol 54(2), pages 267-309. </a:t>
            </a:r>
          </a:p>
          <a:p>
            <a:pPr marL="0" indent="0" fontAlgn="t">
              <a:buNone/>
            </a:pPr>
            <a:r>
              <a:rPr lang="en-AU" dirty="0" err="1"/>
              <a:t>Okkerse</a:t>
            </a:r>
            <a:r>
              <a:rPr lang="en-AU" dirty="0"/>
              <a:t>, L. (2008). How to measure labour market effects of immigration: A review. </a:t>
            </a:r>
            <a:r>
              <a:rPr lang="en-AU" i="1" dirty="0"/>
              <a:t>Journal of Economic Surveys</a:t>
            </a:r>
            <a:r>
              <a:rPr lang="en-AU" dirty="0"/>
              <a:t>, </a:t>
            </a:r>
            <a:r>
              <a:rPr lang="en-AU" i="1" dirty="0"/>
              <a:t>22</a:t>
            </a:r>
            <a:r>
              <a:rPr lang="en-AU" dirty="0"/>
              <a:t>(1), 1-30.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38B74-46B6-2A4E-888B-A59E3660AB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" y="6356350"/>
            <a:ext cx="4141693" cy="501650"/>
          </a:xfrm>
        </p:spPr>
        <p:txBody>
          <a:bodyPr/>
          <a:lstStyle/>
          <a:p>
            <a:r>
              <a:rPr lang="en-AU" dirty="0"/>
              <a:t>28/11/2019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EE1C0-1F9A-8B49-9000-57213165E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WOMBAT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18067-1D5D-224A-A33E-FEB4B5BBC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088DD-0AE6-E24E-891A-A41F1DEF4E9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336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8D584C-BA0E-CF44-BEA6-DBD0FD89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681C4B-4B24-0C4A-ADBA-9695BC3FBC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Email: </a:t>
            </a:r>
            <a:r>
              <a:rPr lang="en-US" dirty="0" err="1">
                <a:solidFill>
                  <a:schemeClr val="bg2"/>
                </a:solidFill>
              </a:rPr>
              <a:t>gabriela.dsouza@ceda.com.au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50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CC1AC-581C-0646-A1E3-2196924CA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90689"/>
          </a:xfrm>
        </p:spPr>
        <p:txBody>
          <a:bodyPr/>
          <a:lstStyle/>
          <a:p>
            <a:r>
              <a:rPr lang="en-US" dirty="0"/>
              <a:t>Migration through the years</a:t>
            </a:r>
          </a:p>
        </p:txBody>
      </p:sp>
      <p:pic>
        <p:nvPicPr>
          <p:cNvPr id="12" name="Online Media 11" descr="final_clip.mov">
            <a:hlinkClick r:id="" action="ppaction://media"/>
            <a:extLst>
              <a:ext uri="{FF2B5EF4-FFF2-40B4-BE49-F238E27FC236}">
                <a16:creationId xmlns:a16="http://schemas.microsoft.com/office/drawing/2014/main" id="{1B36A6F0-013D-324A-B767-B2E42788989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3254" y="1435660"/>
            <a:ext cx="10494963" cy="4351338"/>
          </a:xfrm>
        </p:spPr>
      </p:pic>
    </p:spTree>
    <p:extLst>
      <p:ext uri="{BB962C8B-B14F-4D97-AF65-F5344CB8AC3E}">
        <p14:creationId xmlns:p14="http://schemas.microsoft.com/office/powerpoint/2010/main" val="231153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8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8E5E7-B0F8-4640-86FE-C0E7FDCA0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 overseas migration (Australia)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681E900-79F6-8146-9315-DFCAE22AD3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309" r="666"/>
          <a:stretch/>
        </p:blipFill>
        <p:spPr>
          <a:xfrm>
            <a:off x="2070845" y="1425387"/>
            <a:ext cx="8357372" cy="429437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B8CEF-FEA2-7447-8D59-B3664A32C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dirty="0"/>
              <a:t>28/11/2019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9BB5F-FA2A-1B42-B858-62FD807DD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WOMBAT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2444C-8BD7-624C-AA22-1169DC9B9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088DD-0AE6-E24E-891A-A41F1DEF4E9C}" type="slidenum">
              <a:rPr lang="en-US" smtClean="0"/>
              <a:t>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8959DA-994A-1247-892B-76558895929A}"/>
              </a:ext>
            </a:extLst>
          </p:cNvPr>
          <p:cNvSpPr txBox="1"/>
          <p:nvPr/>
        </p:nvSpPr>
        <p:spPr>
          <a:xfrm>
            <a:off x="2070845" y="5862918"/>
            <a:ext cx="8050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Treasury (2018) Shaping a Nation </a:t>
            </a:r>
          </a:p>
        </p:txBody>
      </p:sp>
    </p:spTree>
    <p:extLst>
      <p:ext uri="{BB962C8B-B14F-4D97-AF65-F5344CB8AC3E}">
        <p14:creationId xmlns:p14="http://schemas.microsoft.com/office/powerpoint/2010/main" val="67666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85886-D072-6E4F-912B-77EAEF76A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Migrants to Australia over time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7AE9E-E360-BE47-9574-5BB44428C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dirty="0"/>
              <a:t>28/11/2019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896C5-1CED-6142-9F3D-54431BC56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WOMBAT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974A1-5E5B-CE41-83F7-4081D3837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088DD-0AE6-E24E-891A-A41F1DEF4E9C}" type="slidenum">
              <a:rPr lang="en-US" smtClean="0"/>
              <a:t>4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87D4F1-CE7A-8B45-ACA4-C36906A0A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75527"/>
            <a:ext cx="5038164" cy="39558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EEE38F-57A0-7A45-9C3B-6920B6CDB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43" y="1575526"/>
            <a:ext cx="5038163" cy="395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38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F0CDE-B87E-0F41-8358-D9FDB3E9A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questions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17201-AA5B-7045-B4C1-66062EA32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does migration affect the local economy? </a:t>
            </a:r>
          </a:p>
          <a:p>
            <a:endParaRPr lang="en-US" dirty="0"/>
          </a:p>
          <a:p>
            <a:r>
              <a:rPr lang="en-US" dirty="0"/>
              <a:t>Do migrants have positive outcomes?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Do migrants’ children have successful outcomes? </a:t>
            </a:r>
          </a:p>
          <a:p>
            <a:endParaRPr lang="en-US" dirty="0"/>
          </a:p>
          <a:p>
            <a:r>
              <a:rPr lang="en-US" dirty="0"/>
              <a:t>Do immigrants displace local workers (a question more for democracies historically)?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35BE9-4BD0-C247-AD4B-02DDA85BD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dirty="0"/>
              <a:t>28/11/2019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73B1C-F5C0-5B46-8BAF-AE59509C1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WOMBAT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E8A01-034A-2042-BF0E-5943925BE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088DD-0AE6-E24E-891A-A41F1DEF4E9C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D6725D-03E5-E24D-AA5C-E2048A2F260E}"/>
              </a:ext>
            </a:extLst>
          </p:cNvPr>
          <p:cNvSpPr/>
          <p:nvPr/>
        </p:nvSpPr>
        <p:spPr>
          <a:xfrm>
            <a:off x="891251" y="4826643"/>
            <a:ext cx="9225022" cy="1192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1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small boat in a body of water&#10;&#10;Description automatically generated">
            <a:extLst>
              <a:ext uri="{FF2B5EF4-FFF2-40B4-BE49-F238E27FC236}">
                <a16:creationId xmlns:a16="http://schemas.microsoft.com/office/drawing/2014/main" id="{F594BC35-7DCD-B94A-A8D3-98C7F38A4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1368" b="769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DAF59CD-6830-A944-9F65-2BFF77077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Mariel boatlift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741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B8632-7D49-A143-9E08-36EE3A350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90689"/>
          </a:xfrm>
        </p:spPr>
        <p:txBody>
          <a:bodyPr/>
          <a:lstStyle/>
          <a:p>
            <a:r>
              <a:rPr lang="en-US"/>
              <a:t>Mariel Boatlift (rinse repeat)</a:t>
            </a:r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E77938-C825-F148-84A0-63BFBE5E7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964" y="329919"/>
            <a:ext cx="3175152" cy="18545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AF4ED5-FEB8-5C40-942B-F786AE24E561}"/>
              </a:ext>
            </a:extLst>
          </p:cNvPr>
          <p:cNvSpPr txBox="1"/>
          <p:nvPr/>
        </p:nvSpPr>
        <p:spPr>
          <a:xfrm>
            <a:off x="7145256" y="2580289"/>
            <a:ext cx="24303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6774"/>
                </a:solidFill>
              </a:rPr>
              <a:t>Angrist and Kreuger (1999)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7E1E96-14F2-D34C-8DDB-D278B6D439D2}"/>
              </a:ext>
            </a:extLst>
          </p:cNvPr>
          <p:cNvSpPr txBox="1"/>
          <p:nvPr/>
        </p:nvSpPr>
        <p:spPr>
          <a:xfrm>
            <a:off x="4880810" y="1688091"/>
            <a:ext cx="2430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6774"/>
                </a:solidFill>
              </a:rPr>
              <a:t>Card (1990)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07DE1E-6777-8E46-BCB1-4D3AFF06A743}"/>
              </a:ext>
            </a:extLst>
          </p:cNvPr>
          <p:cNvSpPr txBox="1"/>
          <p:nvPr/>
        </p:nvSpPr>
        <p:spPr>
          <a:xfrm>
            <a:off x="7999498" y="4079888"/>
            <a:ext cx="24303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6774"/>
                </a:solidFill>
              </a:rPr>
              <a:t>Peri and </a:t>
            </a:r>
            <a:r>
              <a:rPr lang="en-US" sz="2000" b="1" dirty="0" err="1">
                <a:solidFill>
                  <a:srgbClr val="006774"/>
                </a:solidFill>
              </a:rPr>
              <a:t>Yasenov</a:t>
            </a:r>
            <a:r>
              <a:rPr lang="en-US" sz="2000" b="1" dirty="0">
                <a:solidFill>
                  <a:srgbClr val="006774"/>
                </a:solidFill>
              </a:rPr>
              <a:t> (2015)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65CBA5-82DA-1A40-B6A7-323DDC6678AD}"/>
              </a:ext>
            </a:extLst>
          </p:cNvPr>
          <p:cNvSpPr txBox="1"/>
          <p:nvPr/>
        </p:nvSpPr>
        <p:spPr>
          <a:xfrm>
            <a:off x="4803608" y="5695422"/>
            <a:ext cx="2430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6774"/>
                </a:solidFill>
              </a:rPr>
              <a:t>Borjas</a:t>
            </a:r>
            <a:r>
              <a:rPr lang="en-US" sz="2000" b="1" dirty="0">
                <a:solidFill>
                  <a:srgbClr val="006774"/>
                </a:solidFill>
              </a:rPr>
              <a:t> (2016)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34B3B3-EFCC-004C-8088-DE89EBF38695}"/>
              </a:ext>
            </a:extLst>
          </p:cNvPr>
          <p:cNvSpPr txBox="1"/>
          <p:nvPr/>
        </p:nvSpPr>
        <p:spPr>
          <a:xfrm>
            <a:off x="2057398" y="4290008"/>
            <a:ext cx="24303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6774"/>
                </a:solidFill>
              </a:rPr>
              <a:t>Peri and </a:t>
            </a:r>
            <a:r>
              <a:rPr lang="en-US" sz="2000" b="1" dirty="0" err="1">
                <a:solidFill>
                  <a:srgbClr val="006774"/>
                </a:solidFill>
              </a:rPr>
              <a:t>Yasenov</a:t>
            </a:r>
            <a:r>
              <a:rPr lang="en-US" sz="2000" b="1" dirty="0">
                <a:solidFill>
                  <a:srgbClr val="006774"/>
                </a:solidFill>
              </a:rPr>
              <a:t> (2015 rev. 2017)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9644D8-2514-3C40-B086-5E85439D36A6}"/>
              </a:ext>
            </a:extLst>
          </p:cNvPr>
          <p:cNvSpPr txBox="1"/>
          <p:nvPr/>
        </p:nvSpPr>
        <p:spPr>
          <a:xfrm>
            <a:off x="1546560" y="2533730"/>
            <a:ext cx="24303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6774"/>
                </a:solidFill>
              </a:rPr>
              <a:t>Clemens and Hunt (2017)</a:t>
            </a:r>
          </a:p>
        </p:txBody>
      </p: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39B3BD16-272C-2142-B489-C95ABDCA0B0C}"/>
              </a:ext>
            </a:extLst>
          </p:cNvPr>
          <p:cNvCxnSpPr>
            <a:stCxn id="11" idx="0"/>
          </p:cNvCxnSpPr>
          <p:nvPr/>
        </p:nvCxnSpPr>
        <p:spPr>
          <a:xfrm rot="16200000" flipV="1">
            <a:off x="7291552" y="1511395"/>
            <a:ext cx="707532" cy="1430256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21BD0790-F9F8-874B-BE3F-7B195630C112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>
            <a:off x="6096010" y="2262199"/>
            <a:ext cx="1903489" cy="2171632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3D48021E-7DD2-394D-8C42-04A9ABE82176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6784806" y="4787774"/>
            <a:ext cx="2429882" cy="1145656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21165160-6E2E-6145-A6FB-125A00AD0BAF}"/>
              </a:ext>
            </a:extLst>
          </p:cNvPr>
          <p:cNvCxnSpPr>
            <a:cxnSpLocks/>
            <a:stCxn id="14" idx="3"/>
            <a:endCxn id="11" idx="3"/>
          </p:cNvCxnSpPr>
          <p:nvPr/>
        </p:nvCxnSpPr>
        <p:spPr>
          <a:xfrm flipH="1" flipV="1">
            <a:off x="9575635" y="2934232"/>
            <a:ext cx="854242" cy="1499599"/>
          </a:xfrm>
          <a:prstGeom prst="curvedConnector3">
            <a:avLst>
              <a:gd name="adj1" fmla="val -2676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8DB9E32A-05FA-4B4F-B6E6-B005B6C7AEE0}"/>
              </a:ext>
            </a:extLst>
          </p:cNvPr>
          <p:cNvCxnSpPr>
            <a:cxnSpLocks/>
            <a:stCxn id="16" idx="2"/>
          </p:cNvCxnSpPr>
          <p:nvPr/>
        </p:nvCxnSpPr>
        <p:spPr>
          <a:xfrm rot="16200000" flipH="1">
            <a:off x="3899305" y="4371176"/>
            <a:ext cx="704707" cy="1958141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8953FAF7-8647-1A42-81ED-95C67A13265E}"/>
              </a:ext>
            </a:extLst>
          </p:cNvPr>
          <p:cNvCxnSpPr>
            <a:cxnSpLocks/>
            <a:stCxn id="17" idx="0"/>
          </p:cNvCxnSpPr>
          <p:nvPr/>
        </p:nvCxnSpPr>
        <p:spPr>
          <a:xfrm rot="5400000" flipH="1" flipV="1">
            <a:off x="3722959" y="903639"/>
            <a:ext cx="668882" cy="2591300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8EBCEFA-6616-DD42-8A43-712065B0FAA9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6018798" y="2262199"/>
            <a:ext cx="0" cy="34332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916D3933-CE29-2D46-AAB3-BF5C182B5726}"/>
              </a:ext>
            </a:extLst>
          </p:cNvPr>
          <p:cNvCxnSpPr>
            <a:stCxn id="17" idx="1"/>
            <a:endCxn id="16" idx="1"/>
          </p:cNvCxnSpPr>
          <p:nvPr/>
        </p:nvCxnSpPr>
        <p:spPr>
          <a:xfrm rot="10800000" flipH="1" flipV="1">
            <a:off x="1546560" y="2887673"/>
            <a:ext cx="510838" cy="1756278"/>
          </a:xfrm>
          <a:prstGeom prst="curvedConnector3">
            <a:avLst>
              <a:gd name="adj1" fmla="val -4475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E409FF5-7A67-B641-9A1B-B1400BC85413}"/>
              </a:ext>
            </a:extLst>
          </p:cNvPr>
          <p:cNvSpPr txBox="1"/>
          <p:nvPr/>
        </p:nvSpPr>
        <p:spPr>
          <a:xfrm>
            <a:off x="9575635" y="5350246"/>
            <a:ext cx="24114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Disagree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Agree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AB5ED4-5273-224A-92E6-5816370711AE}"/>
              </a:ext>
            </a:extLst>
          </p:cNvPr>
          <p:cNvCxnSpPr/>
          <p:nvPr/>
        </p:nvCxnSpPr>
        <p:spPr>
          <a:xfrm>
            <a:off x="9855200" y="5579487"/>
            <a:ext cx="97536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3F11D54-4E9C-304C-9FF8-4C60FE8633C6}"/>
              </a:ext>
            </a:extLst>
          </p:cNvPr>
          <p:cNvCxnSpPr/>
          <p:nvPr/>
        </p:nvCxnSpPr>
        <p:spPr>
          <a:xfrm>
            <a:off x="9942197" y="6076859"/>
            <a:ext cx="975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62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0CF9D-C7D5-6641-BC83-E18D1B8C8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point of that exercise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0CEA2-E81B-FD49-A782-AC23D3B62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Stop using the Mariel Boatlift</a:t>
            </a:r>
          </a:p>
          <a:p>
            <a:endParaRPr lang="en-US" dirty="0"/>
          </a:p>
          <a:p>
            <a:r>
              <a:rPr lang="en-US" dirty="0"/>
              <a:t>The effects were either positive and small, negative and small, or n not statistically significant</a:t>
            </a:r>
          </a:p>
          <a:p>
            <a:endParaRPr lang="en-US" dirty="0"/>
          </a:p>
          <a:p>
            <a:r>
              <a:rPr lang="en-US" dirty="0"/>
              <a:t>Academics have strongly held views </a:t>
            </a:r>
          </a:p>
          <a:p>
            <a:endParaRPr lang="en-US" dirty="0"/>
          </a:p>
          <a:p>
            <a:r>
              <a:rPr lang="en-US" dirty="0"/>
              <a:t>Natural experiments are hard to come by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DB636-CBCC-8D47-A110-93F9EEFEA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dirty="0"/>
              <a:t>28/11/2019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7E9366-A410-7646-88E5-100419B1A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WOMBAT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7C4F3-364B-5046-8801-C37EBAD94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088DD-0AE6-E24E-891A-A41F1DEF4E9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29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1C9CD-DA50-F04B-BFAA-4ACEAEB10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that leave us?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FF71EC9-AA20-0340-B175-799651280A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418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7012</TotalTime>
  <Words>816</Words>
  <Application>Microsoft Macintosh PowerPoint</Application>
  <PresentationFormat>Widescreen</PresentationFormat>
  <Paragraphs>126</Paragraphs>
  <Slides>17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Office Theme</vt:lpstr>
      <vt:lpstr>Migration and its discontents</vt:lpstr>
      <vt:lpstr>Migration through the years</vt:lpstr>
      <vt:lpstr>Net overseas migration (Australia)</vt:lpstr>
      <vt:lpstr>Migrants to Australia over time</vt:lpstr>
      <vt:lpstr>Policy questions </vt:lpstr>
      <vt:lpstr>Mariel boatlift</vt:lpstr>
      <vt:lpstr>Mariel Boatlift (rinse repeat)</vt:lpstr>
      <vt:lpstr>The point of that exercise </vt:lpstr>
      <vt:lpstr>Where does that leave us?</vt:lpstr>
      <vt:lpstr>Instruments</vt:lpstr>
      <vt:lpstr>Relationship between migrant proportion and participation rate of local workers</vt:lpstr>
      <vt:lpstr>Unemployment rate and proportion of migrants</vt:lpstr>
      <vt:lpstr>Results</vt:lpstr>
      <vt:lpstr>PowerPoint Presentation</vt:lpstr>
      <vt:lpstr>Conclusion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Migration and its discontents</dc:title>
  <dc:creator>Gabriela D'Souza</dc:creator>
  <cp:lastModifiedBy>Gabriela D'Souza</cp:lastModifiedBy>
  <cp:revision>58</cp:revision>
  <dcterms:created xsi:type="dcterms:W3CDTF">2019-11-23T07:50:30Z</dcterms:created>
  <dcterms:modified xsi:type="dcterms:W3CDTF">2019-12-01T02:35:21Z</dcterms:modified>
</cp:coreProperties>
</file>